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7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Имеют квалификационные категории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высшую</c:v>
                </c:pt>
                <c:pt idx="1">
                  <c:v>первую</c:v>
                </c:pt>
                <c:pt idx="2">
                  <c:v>СЗД</c:v>
                </c:pt>
                <c:pt idx="3">
                  <c:v>без категории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11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Возрастной состав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до 20</c:v>
                </c:pt>
                <c:pt idx="1">
                  <c:v>до 30</c:v>
                </c:pt>
                <c:pt idx="2">
                  <c:v>до 40</c:v>
                </c:pt>
                <c:pt idx="3">
                  <c:v>до 50</c:v>
                </c:pt>
                <c:pt idx="4">
                  <c:v>до 60</c:v>
                </c:pt>
                <c:pt idx="5">
                  <c:v>более 60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Инклюзия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прошли </c:v>
                </c:pt>
                <c:pt idx="1">
                  <c:v>не прошли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Цифровые технологии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прошли </c:v>
                </c:pt>
                <c:pt idx="1">
                  <c:v>не прошли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"</a:t>
            </a:r>
            <a:r>
              <a:rPr lang="ru-RU" sz="3200" dirty="0"/>
              <a:t>Точка роста"</a:t>
            </a:r>
          </a:p>
        </c:rich>
      </c:tx>
      <c:layout>
        <c:manualLayout>
          <c:xMode val="edge"/>
          <c:yMode val="edge"/>
          <c:x val="0.30124897626910679"/>
          <c:y val="1.3743061737728997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"Точка роста"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прошли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D6519-6FBC-45E4-BF46-D3032AF56C09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555A9-5A6B-4B34-ADB6-732C4F9A94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662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9E6AD-E704-4AE6-97F8-1C07D424C25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036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09E6AD-E704-4AE6-97F8-1C07D424C25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258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38568E-1BE0-4ACB-9B61-5D7628D70B71}" type="datetimeFigureOut">
              <a:rPr lang="ru-RU" smtClean="0"/>
              <a:t>19.03.2022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2261DB6-DABB-416B-AF90-821BEC20246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jpeg"/><Relationship Id="rId7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6.jpeg"/><Relationship Id="rId9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6.jpeg"/><Relationship Id="rId10" Type="http://schemas.openxmlformats.org/officeDocument/2006/relationships/image" Target="../media/image23.png"/><Relationship Id="rId4" Type="http://schemas.openxmlformats.org/officeDocument/2006/relationships/image" Target="../media/image5.jpeg"/><Relationship Id="rId9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4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5.jpeg"/><Relationship Id="rId9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064896" cy="1793167"/>
          </a:xfrm>
        </p:spPr>
        <p:txBody>
          <a:bodyPr/>
          <a:lstStyle/>
          <a:p>
            <a:pPr algn="ctr"/>
            <a:r>
              <a:rPr lang="ru-RU" sz="2000" dirty="0">
                <a:effectLst/>
              </a:rPr>
              <a:t> «Реализация требований к </a:t>
            </a:r>
            <a:r>
              <a:rPr lang="ru-RU" sz="2000" dirty="0" smtClean="0">
                <a:effectLst/>
              </a:rPr>
              <a:t>повышению  </a:t>
            </a:r>
            <a:r>
              <a:rPr lang="ru-RU" sz="2000" dirty="0">
                <a:effectLst/>
              </a:rPr>
              <a:t>уровня </a:t>
            </a:r>
            <a:r>
              <a:rPr lang="ru-RU" sz="2000" dirty="0" smtClean="0">
                <a:effectLst/>
              </a:rPr>
              <a:t>   </a:t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> </a:t>
            </a:r>
            <a:r>
              <a:rPr lang="ru-RU" sz="2000" dirty="0" smtClean="0">
                <a:effectLst/>
              </a:rPr>
              <a:t> квалификации </a:t>
            </a:r>
            <a:r>
              <a:rPr lang="ru-RU" sz="2000" dirty="0">
                <a:effectLst/>
              </a:rPr>
              <a:t>педагогов в условиях работы по  </a:t>
            </a:r>
            <a:r>
              <a:rPr lang="ru-RU" sz="2000" dirty="0" smtClean="0">
                <a:effectLst/>
              </a:rPr>
              <a:t>    </a:t>
            </a:r>
            <a:r>
              <a:rPr lang="ru-RU" sz="2000" dirty="0">
                <a:effectLst/>
              </a:rPr>
              <a:t>проекту «Центр образования цифрового </a:t>
            </a:r>
            <a:r>
              <a:rPr lang="ru-RU" sz="2000" dirty="0" smtClean="0">
                <a:effectLst/>
              </a:rPr>
              <a:t>и  гуманитарного профилей  </a:t>
            </a:r>
            <a:r>
              <a:rPr lang="ru-RU" sz="2000" dirty="0">
                <a:effectLst/>
              </a:rPr>
              <a:t>«Точка роста».</a:t>
            </a:r>
            <a:endParaRPr lang="ru-RU" sz="2000" dirty="0"/>
          </a:p>
        </p:txBody>
      </p:sp>
      <p:pic>
        <p:nvPicPr>
          <p:cNvPr id="4" name="Рисунок 3" descr="C:\Users\Наталья\Downloads\школ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137638"/>
            <a:ext cx="6122615" cy="417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2193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36778827"/>
              </p:ext>
            </p:extLst>
          </p:nvPr>
        </p:nvGraphicFramePr>
        <p:xfrm>
          <a:off x="683568" y="548680"/>
          <a:ext cx="813690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396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1584" y="16646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прошли обучение по программе повышения квалификации педагогического состава Центра "Точка роста" по теме "Гибкие компетенции проектной деятельности"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" y="1623387"/>
            <a:ext cx="1685520" cy="242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C:\Users\98AF~1\AppData\Local\Temp\Rar$DIa0.946\диплом гибкие компитенции проект.деят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52060" y="3425296"/>
            <a:ext cx="1890723" cy="259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195" y="1385671"/>
            <a:ext cx="1624011" cy="240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67942" y="3190878"/>
            <a:ext cx="2291587" cy="328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85565" y="491566"/>
            <a:ext cx="2058987" cy="288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C:\Users\98AF~1\AppData\Local\Temp\Rar$DIa0.542\PHOTO-2021-04-07-14-50-5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97154" y="4280110"/>
            <a:ext cx="1806109" cy="240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03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1041607"/>
            <a:ext cx="6456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Образовательные направления 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4528" y="1988840"/>
            <a:ext cx="7322915" cy="408111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altLang="ru-RU" sz="2400" b="1" dirty="0" smtClean="0">
                <a:solidFill>
                  <a:srgbClr val="7030A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Основные общеобразовательные программы</a:t>
            </a: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«Технология»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Информатика»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«Основы безопасности жизнедеятельности»</a:t>
            </a:r>
          </a:p>
          <a:p>
            <a:pPr algn="just"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Дополнительные общеобразовательные программы цифрового, естественнонаучного, технического и гуманитарного профилей: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научно-техническое творчество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шахматное образование</a:t>
            </a:r>
          </a:p>
          <a:p>
            <a:pPr>
              <a:lnSpc>
                <a:spcPct val="70000"/>
              </a:lnSpc>
            </a:pPr>
            <a:r>
              <a:rPr lang="en-US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IT-</a:t>
            </a: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pPr>
              <a:lnSpc>
                <a:spcPct val="70000"/>
              </a:lnSpc>
            </a:pPr>
            <a:r>
              <a:rPr lang="ru-RU" alt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медиатворчество</a:t>
            </a:r>
            <a:endParaRPr lang="ru-RU" alt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социокультурные мероприятия</a:t>
            </a: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информационная, экологическая, социальная, дорожно-транспортная безопасность</a:t>
            </a:r>
          </a:p>
        </p:txBody>
      </p:sp>
    </p:spTree>
    <p:extLst>
      <p:ext uri="{BB962C8B-B14F-4D97-AF65-F5344CB8AC3E}">
        <p14:creationId xmlns:p14="http://schemas.microsoft.com/office/powerpoint/2010/main" val="359308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3968" y="982925"/>
            <a:ext cx="29768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</a:rPr>
              <a:t>«Технология»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6" y="100247"/>
            <a:ext cx="3107924" cy="2330944"/>
          </a:xfrm>
          <a:prstGeom prst="rect">
            <a:avLst/>
          </a:prstGeom>
        </p:spPr>
      </p:pic>
      <p:pic>
        <p:nvPicPr>
          <p:cNvPr id="3074" name="Picture 2" descr="C:\Users\98AF~1\AppData\Local\Temp\Rar$DIa0.759\20211007_1336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750">
            <a:off x="3669619" y="1988840"/>
            <a:ext cx="2393228" cy="17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98AF~1\AppData\Local\Temp\Rar$DIa0.467\a25dhgl_yH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8042">
            <a:off x="433449" y="3276491"/>
            <a:ext cx="2867533" cy="215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Наталья\Desktop\2020-2021 учебный год\точка роста\кабинет технологии 2\фото кабинета технологии 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4553">
            <a:off x="3364313" y="4351816"/>
            <a:ext cx="3304610" cy="247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98AF~1\AppData\Local\Temp\Rar$DIa0.629\IMG_20201126_12220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1281">
            <a:off x="6547543" y="1492047"/>
            <a:ext cx="2005526" cy="278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7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089" y="330507"/>
            <a:ext cx="30492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«Информатика»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2" name="Picture 6" descr="https://edu.tatar.ru/upload/gallery_photo/18736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866923"/>
            <a:ext cx="1921558" cy="256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Наталья\Desktop\фото нач классов\ФОТО 2-3 КЛ\CIMG808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775" y="1296144"/>
            <a:ext cx="2843808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аталья\Desktop\фото нач классов\ФОТО 2-3 КЛ\CIMG798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992" y="1119265"/>
            <a:ext cx="2651787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аталья\Desktop\2020-2021 учебный год\точка роста\кабинет информатики Подгорненская ООШ\IMG_20201125_073837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4" b="20482"/>
          <a:stretch/>
        </p:blipFill>
        <p:spPr bwMode="auto">
          <a:xfrm>
            <a:off x="5126983" y="3939939"/>
            <a:ext cx="2343667" cy="268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47664" y="3794897"/>
            <a:ext cx="1528222" cy="282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349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2090"/>
            <a:ext cx="2558022" cy="73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681" y="102090"/>
            <a:ext cx="4954241" cy="46166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pPr algn="ctr"/>
            <a:r>
              <a:rPr lang="ru-RU" sz="2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«Шахматная  и </a:t>
            </a:r>
            <a:r>
              <a:rPr lang="ru-RU" sz="2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коворкинг</a:t>
            </a:r>
            <a:r>
              <a:rPr lang="ru-RU" sz="2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зона»</a:t>
            </a:r>
            <a:endParaRPr lang="ru-RU" sz="2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8" y="894555"/>
            <a:ext cx="2242335" cy="1681751"/>
          </a:xfrm>
          <a:prstGeom prst="rect">
            <a:avLst/>
          </a:prstGeom>
        </p:spPr>
      </p:pic>
      <p:pic>
        <p:nvPicPr>
          <p:cNvPr id="4098" name="Picture 2" descr="C:\Users\Наталья\Desktop\семинар нач классов\PHOTO-2021-10-11-13-01-29 (2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83" y="1735431"/>
            <a:ext cx="2588262" cy="1455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аталья\Desktop\семинар нач классов\PHOTO-2021-10-12-13-18-5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84" y="2931480"/>
            <a:ext cx="1577081" cy="280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98AF~1\AppData\Local\Temp\Rar$DIa0.525\PHOTO-2021-10-12-13-10-1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428" y="4110770"/>
            <a:ext cx="2449379" cy="137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Наталья\Desktop\2020-2021 учебный год\точка роста\шахматная зона 2\20201010_09462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683" y="4437111"/>
            <a:ext cx="2531956" cy="189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98AF~1\AppData\Local\Temp\Rar$DIa0.387\20200925_12244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922" y="1534480"/>
            <a:ext cx="313184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98AF~1\AppData\Local\Temp\Rar$DIa0.431\IMG_094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" y="2731986"/>
            <a:ext cx="3034220" cy="229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87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358288" y="4932820"/>
            <a:ext cx="539354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8366523" y="0"/>
            <a:ext cx="7774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AutoShape 2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3" name="AutoShape 4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4104" name="AutoShape 6" descr="Картинки по запросу фото новогремяченской школы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ru-RU" altLang="ru-RU"/>
          </a:p>
        </p:txBody>
      </p:sp>
      <p:sp>
        <p:nvSpPr>
          <p:cNvPr id="2" name="AutoShape 2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novozar-school5.ucoz.ru/222/SCH_SK/akti/tochka/logotip_TP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s://novozar-school5.ucoz.ru/222/SCH_SK/akti/tochka/logotip_T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0363"/>
            <a:ext cx="2981695" cy="8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98AF~1\AppData\Local\Temp\Rar$DIa0.796\IMG-20220111-WA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140968"/>
            <a:ext cx="3251517" cy="24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98AF~1\AppData\Local\Temp\Rar$DIa0.406\IMG-20220111-WA00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471" y="2636912"/>
            <a:ext cx="3491880" cy="261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98AF~1\AppData\Local\Temp\Rar$DIa0.315\IMG-20220111-WA00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650183"/>
            <a:ext cx="3799874" cy="213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6026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0952" y="0"/>
            <a:ext cx="3623048" cy="2428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3356992"/>
            <a:ext cx="1431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 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38" y="0"/>
            <a:ext cx="1785844" cy="255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C:\Users\98AF~1\AppData\Local\Temp\Rar$DIa0.560\Сертификат Выдренков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648" y="978703"/>
            <a:ext cx="2041936" cy="277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98AF~1\AppData\Local\Temp\Rar$DIa0.593\сертификат февр.2022за конференцию англ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-37161"/>
            <a:ext cx="1896504" cy="263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160" y="568359"/>
            <a:ext cx="2137868" cy="318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174" y="116632"/>
            <a:ext cx="1841424" cy="269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93351" y="2965409"/>
            <a:ext cx="1902348" cy="26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 descr="C:\Users\98AF~1\AppData\Local\Temp\Rar$DIa0.398\Вардумян март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30892"/>
            <a:ext cx="2785708" cy="201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:\Users\98AF~1\AppData\Local\Temp\Rar$DIa0.246\Выдренков Дмитрий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940" y="2913153"/>
            <a:ext cx="2011975" cy="284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342210"/>
            <a:ext cx="1805347" cy="2595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886" y="2913153"/>
            <a:ext cx="1732575" cy="245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627" y="2578895"/>
            <a:ext cx="1678355" cy="231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16" descr="C:\Users\98AF~1\AppData\Local\Temp\Rar$DIa0.418\IMG_20210908_15511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131" y="5434486"/>
            <a:ext cx="2388485" cy="134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141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40"/>
            <a:ext cx="1449813" cy="2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59" y="1268760"/>
            <a:ext cx="1849908" cy="261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2"/>
            <a:ext cx="2727138" cy="19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C:\Users\98AF~1\AppData\Local\Temp\Rar$DIa0.514\Свидетельство проекта infourok.ru №ЧП101989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1451609" cy="205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47" y="3865034"/>
            <a:ext cx="1584176" cy="230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896" y="2168722"/>
            <a:ext cx="1314686" cy="195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90513"/>
            <a:ext cx="1344658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 descr="C:\Users\98AF~1\AppData\Local\Temp\Rar$DIa0.569\Исаева Галина Султановна (1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97797"/>
            <a:ext cx="1560054" cy="215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98AF~1\AppData\Local\Temp\Rar$DIa0.174\Исаева Галина Султановн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537" y="4352190"/>
            <a:ext cx="1771496" cy="250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049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7677472" cy="5001736"/>
          </a:xfrm>
        </p:spPr>
        <p:txBody>
          <a:bodyPr>
            <a:noAutofit/>
          </a:bodyPr>
          <a:lstStyle/>
          <a:p>
            <a:r>
              <a:rPr lang="ru-RU" sz="4000" dirty="0"/>
              <a:t>Н. А. </a:t>
            </a:r>
            <a:r>
              <a:rPr lang="ru-RU" sz="4000" dirty="0" smtClean="0"/>
              <a:t>Некрасов: </a:t>
            </a:r>
          </a:p>
          <a:p>
            <a:r>
              <a:rPr lang="ru-RU" sz="4000" dirty="0"/>
              <a:t> </a:t>
            </a:r>
            <a:r>
              <a:rPr lang="ru-RU" sz="4000" dirty="0" smtClean="0"/>
              <a:t>             «</a:t>
            </a:r>
            <a:r>
              <a:rPr lang="ru-RU" sz="4000" dirty="0"/>
              <a:t>Природа-мать! </a:t>
            </a:r>
            <a:r>
              <a:rPr lang="ru-RU" sz="4000" dirty="0" smtClean="0"/>
              <a:t>              </a:t>
            </a:r>
          </a:p>
          <a:p>
            <a:r>
              <a:rPr lang="ru-RU" sz="4000" dirty="0"/>
              <a:t> </a:t>
            </a:r>
            <a:r>
              <a:rPr lang="ru-RU" sz="4000" dirty="0" smtClean="0"/>
              <a:t>        когда </a:t>
            </a:r>
            <a:r>
              <a:rPr lang="ru-RU" sz="4000" dirty="0"/>
              <a:t>б таких людей ты </a:t>
            </a:r>
            <a:r>
              <a:rPr lang="ru-RU" sz="4000" dirty="0" smtClean="0"/>
              <a:t>        </a:t>
            </a:r>
          </a:p>
          <a:p>
            <a:r>
              <a:rPr lang="ru-RU" sz="4000" dirty="0"/>
              <a:t> </a:t>
            </a:r>
            <a:r>
              <a:rPr lang="ru-RU" sz="4000" dirty="0" smtClean="0"/>
              <a:t>    иногда </a:t>
            </a:r>
            <a:r>
              <a:rPr lang="ru-RU" sz="4000" dirty="0"/>
              <a:t>не посылала миру, </a:t>
            </a:r>
            <a:r>
              <a:rPr lang="ru-RU" sz="4000" dirty="0" smtClean="0"/>
              <a:t>     </a:t>
            </a:r>
          </a:p>
          <a:p>
            <a:r>
              <a:rPr lang="ru-RU" sz="4000" dirty="0"/>
              <a:t> </a:t>
            </a:r>
            <a:r>
              <a:rPr lang="ru-RU" sz="4000" dirty="0" smtClean="0"/>
              <a:t>     заглохла </a:t>
            </a:r>
            <a:r>
              <a:rPr lang="ru-RU" sz="4000" dirty="0"/>
              <a:t>б нива жизни…».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59570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0375" y="4149080"/>
            <a:ext cx="82515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 </a:t>
            </a:r>
            <a:r>
              <a:rPr lang="ru-RU" sz="4000" b="1" i="1" dirty="0"/>
              <a:t>“Обучать – значит вдвойне учиться.”</a:t>
            </a:r>
            <a:endParaRPr lang="ru-RU" sz="4000" dirty="0"/>
          </a:p>
          <a:p>
            <a:r>
              <a:rPr lang="ru-RU" sz="4000" b="1" i="1" dirty="0"/>
              <a:t>                                                                                                            </a:t>
            </a:r>
            <a:r>
              <a:rPr lang="ru-RU" sz="4000" b="1" i="1" dirty="0" smtClean="0"/>
              <a:t>                               </a:t>
            </a:r>
          </a:p>
          <a:p>
            <a:r>
              <a:rPr lang="ru-RU" sz="4000" b="1" i="1" dirty="0"/>
              <a:t> </a:t>
            </a:r>
            <a:r>
              <a:rPr lang="ru-RU" sz="4000" b="1" i="1" dirty="0" smtClean="0"/>
              <a:t>                             </a:t>
            </a:r>
            <a:r>
              <a:rPr lang="ru-RU" sz="4000" b="1" i="1" dirty="0" err="1" smtClean="0"/>
              <a:t>Ж.Жубер</a:t>
            </a:r>
            <a:r>
              <a:rPr lang="ru-RU" sz="4000" dirty="0" smtClean="0"/>
              <a:t>      </a:t>
            </a:r>
            <a:endParaRPr lang="ru-RU" sz="4000" dirty="0"/>
          </a:p>
        </p:txBody>
      </p:sp>
      <p:sp>
        <p:nvSpPr>
          <p:cNvPr id="3" name="AutoShape 2" descr="Обучать - значит вдвойне учитьс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Обучать - значит вдвойне учитьс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Обучать - значит вдвойне учитьс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Обучать - значит вдвойне учить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69" y="620688"/>
            <a:ext cx="4990842" cy="332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75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sd.videouroki.net/html/2017/01/24/v_58873e116e441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35" y="98122"/>
            <a:ext cx="8569629" cy="642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858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2400" b="1" dirty="0"/>
              <a:t>Состав и квалификация </a:t>
            </a:r>
            <a:endParaRPr lang="ru-RU" sz="2400" b="1" dirty="0" smtClean="0"/>
          </a:p>
          <a:p>
            <a:pPr algn="ctr" hangingPunct="0"/>
            <a:r>
              <a:rPr lang="ru-RU" sz="2400" b="1" dirty="0" smtClean="0"/>
              <a:t>педагогических </a:t>
            </a:r>
            <a:r>
              <a:rPr lang="ru-RU" sz="2400" b="1" dirty="0"/>
              <a:t>кадров </a:t>
            </a:r>
            <a:endParaRPr lang="ru-RU" sz="2400" b="1" dirty="0" smtClean="0"/>
          </a:p>
          <a:p>
            <a:pPr algn="ctr" hangingPunct="0"/>
            <a:r>
              <a:rPr lang="ru-RU" sz="2400" b="1" dirty="0" smtClean="0"/>
              <a:t>МБОУ </a:t>
            </a:r>
            <a:r>
              <a:rPr lang="ru-RU" sz="2400" b="1" dirty="0"/>
              <a:t>Подгорненской ООШ.</a:t>
            </a:r>
            <a:endParaRPr lang="ru-RU" sz="2400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111189181"/>
              </p:ext>
            </p:extLst>
          </p:nvPr>
        </p:nvGraphicFramePr>
        <p:xfrm>
          <a:off x="503548" y="1916832"/>
          <a:ext cx="8424936" cy="424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1317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403755572"/>
              </p:ext>
            </p:extLst>
          </p:nvPr>
        </p:nvGraphicFramePr>
        <p:xfrm>
          <a:off x="251520" y="260648"/>
          <a:ext cx="8784976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681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875877"/>
              </p:ext>
            </p:extLst>
          </p:nvPr>
        </p:nvGraphicFramePr>
        <p:xfrm>
          <a:off x="179512" y="764704"/>
          <a:ext cx="8856983" cy="5646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172"/>
                <a:gridCol w="1553635"/>
                <a:gridCol w="1546972"/>
                <a:gridCol w="1050477"/>
                <a:gridCol w="1062973"/>
                <a:gridCol w="1044642"/>
                <a:gridCol w="1062139"/>
                <a:gridCol w="1062973"/>
              </a:tblGrid>
              <a:tr h="1903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ФИО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предмет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2019/2020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2020/2021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2021/2022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2022/2023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2023/2024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3806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Исаев В.И.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Директор школы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ОБЖ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5709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Галимзянова Р.С.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Зам.дир.по УР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родной язык и родная лит-ра  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3806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Исаева Г.С.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Русский язык и литература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1903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Часовская Л.М.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математика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3806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Пугачева Н.М.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Физика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информатика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1903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Жигаева С.Л.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Английский язык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3806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Некрасова Л.В.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История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обществознание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7612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Андреев А.Н.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Технология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Физическая культура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физика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1903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Хакимова З.Д.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Нач.классы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1903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Михайлина Н.Н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Нач.классы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5709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Хаирова Г.А.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Нач.классы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Родной язык и лит-ра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1903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Абалакова С.В.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Нач.классы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1903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Юнуов Р.Ю.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география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1903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Тугаева Е.А.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музыка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  <a:tr h="3806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Иванова Л.А.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Пед.-диффиктолог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43" marR="38143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33907"/>
            <a:ext cx="939943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Перспективный план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повышения квалификации педагогов.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419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150723"/>
              </p:ext>
            </p:extLst>
          </p:nvPr>
        </p:nvGraphicFramePr>
        <p:xfrm>
          <a:off x="251520" y="404664"/>
          <a:ext cx="8712968" cy="17792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6904"/>
                <a:gridCol w="1464735"/>
                <a:gridCol w="1387768"/>
                <a:gridCol w="2548759"/>
                <a:gridCol w="1874802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ФИО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Наименование должности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Когда и где проходил обучение (город, Центр обучения)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Тема обучения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Тематические курсы, предложенные разными обучающими организациями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Хаирова Г.А.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татарского языка и литературы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25.01.2019, Казань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«Современные технологии инклюзивного образования детей с ОВЗ в образовательных организациях в условиях реализации ФГОС»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Хаирова Г.А.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татарского языка и литературы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29.05.2021,Казань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«Проектно-исследовательская деятельность как средство достижения метапредметных результатов младших школьников»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Галимзянова Р.С.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Заместитель директора по УВР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25.01.2019, Казань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«Современные технологии инклюзивного образования детей с ОВЗ в образовательных организациях в условиях реализации ФГОС»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Вне плановые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Галимзянова Р.С.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Заместитель директора по УВР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15.11.2019, Казань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«Цифровые технологии в профессиональной деятельности тьютора образовательной организации»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Галимзянова</a:t>
                      </a:r>
                      <a:r>
                        <a:rPr lang="ru-RU" sz="1050" dirty="0">
                          <a:effectLst/>
                        </a:rPr>
                        <a:t> Р.С.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Заместитель директора по УВР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13.12.2019, Казань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«Формирование цифровых компетенций учителей социально-гуманитарного цикла в условиях глобальной среды электронного обучения»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Галимзянова</a:t>
                      </a:r>
                      <a:r>
                        <a:rPr lang="ru-RU" sz="1050" dirty="0">
                          <a:effectLst/>
                        </a:rPr>
                        <a:t> Р.С.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Заместитель директора по УВР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27.07.2020, Казань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«Методические основы обучения шахматам в образовательных организациях»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Некрасова Л.В.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истории и обществознания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04.03.2019, Казань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«Особенности преподавания истории и обществознания в контексте уровневой дифференциации метапредметных результатов обучения»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            плановые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573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Жигаева С.Л.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английского языка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27.03.2020, Елабуга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«Совершенствование предметной компетентности учителя английского языка»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            плановые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8333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Жигаева</a:t>
                      </a:r>
                      <a:r>
                        <a:rPr lang="ru-RU" sz="1050" dirty="0">
                          <a:effectLst/>
                        </a:rPr>
                        <a:t> С.Л.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английского языка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03.06.2020,Саратов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Профилактика коронавируса, гриппа и других острых респираторных вирусных инфекций в общеобразовательной организации»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606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Жигаева С.Л.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английского языка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19.09.2020,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Работа педагога с современными родителями как обязательное требование Профстандарта « Педагог»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8747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Исаева Г.С.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русского языка и литературы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13.12.2019, Казань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«Формирование цифровых компетенций учителей социально-гуманитарного цикла в условиях глобальной среды электронного обучения»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795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Михайлина Н.Н.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Учительначальных классов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13.12.2019, Казань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«Формирование цифровых компетенций учителей начальных классов в условиях глобальной среды электронного обучения»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784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Исаев В.И.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Директор школы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20.08.2020,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«Современные проектные методы развития высокотехнологических предметныхнавыков обучающихся предметной области «ОБЖ»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346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Исаев В.И.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Директор школы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30.09.2020,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«Гибкие компетенции проектной деятельности»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3812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Исаев В.И.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Директор школы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30.10.2020,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«Основы безопасности жизнидеятельности»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84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Андреев А.Н.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технологии и физической культуры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20.08.2020,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«Современные проектные методы развития высокотехнологических предметныхнавыков обучающихся предметной области «Технология»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477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Андреев А.Н.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технологии и физической культуры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30.09.2020,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«Гибкие компетенции проектной деятельности»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1097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Андреев А.Н.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технологии и физической культуры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31.10.2019, Казань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«Подготовка спортивных судей главной судейской коллегии и судейских бригад физкультурных и спортивных мероприятий Всероссийского физкультурно-спортивного комплекса «Готов к труду и обороне»(ГТО)»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4417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Андреев А.Н.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 физики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Май-декабрь 2021,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Школа современного учителя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795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Часовская Ю.М.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информатики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20.08.2020,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«Современные проектные методы развития высокотехнологических предметных навыков обучающихся предметной области «Информатика»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5005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Часовская Л.М..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информатики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30.09.2020,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«Гибкие компетенции проектной деятельности»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Вне плановые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1043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Часовская Л.М..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 математики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20.2020.,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 г.Набережные Челны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Профессиональный стандарт деятельности и новые компетенции учителя математики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 ( в том числе 16 часов по особенностям организации работы с детьми с ОВЗ)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плановые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  <a:tr h="8333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Часовская Л.М..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Учитель </a:t>
                      </a:r>
                      <a:br>
                        <a:rPr lang="ru-RU" sz="1050">
                          <a:effectLst/>
                        </a:rPr>
                      </a:br>
                      <a:r>
                        <a:rPr lang="ru-RU" sz="1050">
                          <a:effectLst/>
                        </a:rPr>
                        <a:t> математики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Май-декабрь 2021, Москва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Школа современного учителя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Внеплановые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2" marR="643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76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Взаимодействие </a:t>
            </a:r>
            <a:r>
              <a:rPr lang="ru-RU" sz="2400" b="1" dirty="0"/>
              <a:t>с различными категориями обучающихся, в частности,  детьми  с ограниченными возможностями здоровья и детьми </a:t>
            </a:r>
            <a:r>
              <a:rPr lang="ru-RU" sz="2400" b="1" dirty="0" smtClean="0"/>
              <a:t>– инвалидами.</a:t>
            </a:r>
            <a:endParaRPr lang="ru-RU" sz="2400" b="1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412971363"/>
              </p:ext>
            </p:extLst>
          </p:nvPr>
        </p:nvGraphicFramePr>
        <p:xfrm>
          <a:off x="539552" y="2132857"/>
          <a:ext cx="8424936" cy="360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9788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260648"/>
            <a:ext cx="57935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Внедрение </a:t>
            </a:r>
            <a:r>
              <a:rPr lang="ru-RU" sz="2800" dirty="0"/>
              <a:t>цифровых технологий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784447920"/>
              </p:ext>
            </p:extLst>
          </p:nvPr>
        </p:nvGraphicFramePr>
        <p:xfrm>
          <a:off x="683568" y="1340768"/>
          <a:ext cx="820891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04215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121</TotalTime>
  <Words>839</Words>
  <Application>Microsoft Office PowerPoint</Application>
  <PresentationFormat>Экран (4:3)</PresentationFormat>
  <Paragraphs>305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 «Реализация требований к повышению  уровня       квалификации педагогов в условиях работы по      проекту «Центр образования цифрового и  гуманитарного профилей  «Точка роста».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17</cp:revision>
  <dcterms:created xsi:type="dcterms:W3CDTF">2022-03-19T17:51:21Z</dcterms:created>
  <dcterms:modified xsi:type="dcterms:W3CDTF">2022-03-19T19:53:07Z</dcterms:modified>
</cp:coreProperties>
</file>